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  <p:sldMasterId id="2147483688" r:id="rId2"/>
  </p:sldMasterIdLst>
  <p:notesMasterIdLst>
    <p:notesMasterId r:id="rId29"/>
  </p:notesMasterIdLst>
  <p:sldIdLst>
    <p:sldId id="256" r:id="rId3"/>
    <p:sldId id="292" r:id="rId4"/>
    <p:sldId id="293" r:id="rId5"/>
    <p:sldId id="266" r:id="rId6"/>
    <p:sldId id="288" r:id="rId7"/>
    <p:sldId id="283" r:id="rId8"/>
    <p:sldId id="280" r:id="rId9"/>
    <p:sldId id="289" r:id="rId10"/>
    <p:sldId id="279" r:id="rId11"/>
    <p:sldId id="284" r:id="rId12"/>
    <p:sldId id="285" r:id="rId13"/>
    <p:sldId id="286" r:id="rId14"/>
    <p:sldId id="258" r:id="rId15"/>
    <p:sldId id="269" r:id="rId16"/>
    <p:sldId id="267" r:id="rId17"/>
    <p:sldId id="290" r:id="rId18"/>
    <p:sldId id="268" r:id="rId19"/>
    <p:sldId id="291" r:id="rId20"/>
    <p:sldId id="261" r:id="rId21"/>
    <p:sldId id="287" r:id="rId22"/>
    <p:sldId id="270" r:id="rId23"/>
    <p:sldId id="272" r:id="rId24"/>
    <p:sldId id="273" r:id="rId25"/>
    <p:sldId id="274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90D7"/>
    <a:srgbClr val="FFD75D"/>
    <a:srgbClr val="3D5AFE"/>
    <a:srgbClr val="FFFFFF"/>
    <a:srgbClr val="000000"/>
    <a:srgbClr val="FFCB2B"/>
    <a:srgbClr val="FFCB2D"/>
    <a:srgbClr val="7C53C7"/>
    <a:srgbClr val="62CFC6"/>
    <a:srgbClr val="94D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0163" autoAdjust="0"/>
  </p:normalViewPr>
  <p:slideViewPr>
    <p:cSldViewPr snapToGrid="0">
      <p:cViewPr varScale="1">
        <p:scale>
          <a:sx n="52" d="100"/>
          <a:sy n="52" d="100"/>
        </p:scale>
        <p:origin x="145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1A943-AA7B-4650-A30D-B2D91306AEFC}" type="datetimeFigureOut">
              <a:rPr lang="en-US" smtClean="0"/>
              <a:t>4/8/2018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89FA6-EB1A-447D-BEEF-AA718B06B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53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Chào</a:t>
            </a:r>
            <a:r>
              <a:rPr lang="en-US" dirty="0"/>
              <a:t> </a:t>
            </a:r>
            <a:r>
              <a:rPr lang="en-US" dirty="0" err="1"/>
              <a:t>mừng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với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Devday</a:t>
            </a:r>
            <a:r>
              <a:rPr lang="en-US" dirty="0"/>
              <a:t> 2018.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13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firebase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vi-VN" dirty="0"/>
              <a:t>ư</a:t>
            </a:r>
            <a:r>
              <a:rPr lang="en-US" dirty="0" err="1"/>
              <a:t>ởng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1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,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facebook</a:t>
            </a:r>
            <a:r>
              <a:rPr lang="en-US" dirty="0"/>
              <a:t>.</a:t>
            </a:r>
          </a:p>
          <a:p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ta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đt</a:t>
            </a:r>
            <a:r>
              <a:rPr lang="en-US" dirty="0"/>
              <a:t> 1 </a:t>
            </a:r>
            <a:r>
              <a:rPr lang="en-US" dirty="0" err="1"/>
              <a:t>cách</a:t>
            </a:r>
            <a:r>
              <a:rPr lang="en-US" dirty="0"/>
              <a:t> đ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giản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Nh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,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de,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đ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chút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Đằng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1 </a:t>
            </a:r>
            <a:r>
              <a:rPr lang="en-US" dirty="0" err="1"/>
              <a:t>úng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đ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server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sộ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: </a:t>
            </a:r>
            <a:r>
              <a:rPr lang="en-US" dirty="0" err="1"/>
              <a:t>authen</a:t>
            </a:r>
            <a:r>
              <a:rPr lang="en-US" dirty="0"/>
              <a:t>, database…</a:t>
            </a:r>
          </a:p>
          <a:p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hề</a:t>
            </a:r>
            <a:r>
              <a:rPr lang="en-US" dirty="0"/>
              <a:t> đ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chút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hằng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trời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setup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server</a:t>
            </a:r>
          </a:p>
          <a:p>
            <a:endParaRPr lang="en-US" dirty="0"/>
          </a:p>
          <a:p>
            <a:r>
              <a:rPr lang="en-US" dirty="0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firebase,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</a:t>
            </a:r>
            <a:r>
              <a:rPr lang="en-US" dirty="0" err="1"/>
              <a:t>nauy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97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Firebase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đ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backend. Firebase </a:t>
            </a:r>
            <a:r>
              <a:rPr lang="en-US" dirty="0" err="1"/>
              <a:t>còn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 BAAS: backend as a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23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Với</a:t>
            </a:r>
            <a:r>
              <a:rPr lang="en-US" dirty="0"/>
              <a:t> firebase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ko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34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Firebase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chia làm 3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giói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hết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Chỉ</a:t>
            </a:r>
            <a:r>
              <a:rPr lang="en-US" dirty="0"/>
              <a:t> authentication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realtime</a:t>
            </a:r>
            <a:r>
              <a:rPr lang="en-US" dirty="0"/>
              <a:t> database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26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authentication</a:t>
            </a:r>
          </a:p>
          <a:p>
            <a:r>
              <a:rPr lang="en-US" dirty="0"/>
              <a:t>Firebase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user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.</a:t>
            </a:r>
          </a:p>
          <a:p>
            <a:r>
              <a:rPr lang="en-US" dirty="0"/>
              <a:t>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,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, </a:t>
            </a:r>
            <a:r>
              <a:rPr lang="en-US" dirty="0" err="1"/>
              <a:t>quên</a:t>
            </a:r>
            <a:r>
              <a:rPr lang="en-US" dirty="0"/>
              <a:t> password, </a:t>
            </a:r>
            <a:r>
              <a:rPr lang="en-US" dirty="0" err="1"/>
              <a:t>gửi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  <a:p>
            <a:r>
              <a:rPr lang="en-US" dirty="0" err="1"/>
              <a:t>Thậm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còn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trọ</a:t>
            </a:r>
            <a:r>
              <a:rPr lang="en-US" dirty="0"/>
              <a:t> login với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3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login với </a:t>
            </a:r>
            <a:r>
              <a:rPr lang="en-US" dirty="0" err="1"/>
              <a:t>facebook</a:t>
            </a:r>
            <a:r>
              <a:rPr lang="en-US" dirty="0"/>
              <a:t>, </a:t>
            </a:r>
            <a:r>
              <a:rPr lang="en-US" dirty="0" err="1"/>
              <a:t>google,twitter</a:t>
            </a:r>
            <a:r>
              <a:rPr lang="en-US" dirty="0"/>
              <a:t>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7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authentication</a:t>
            </a:r>
          </a:p>
          <a:p>
            <a:r>
              <a:rPr lang="en-US" dirty="0"/>
              <a:t>Firebase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user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.</a:t>
            </a:r>
          </a:p>
          <a:p>
            <a:r>
              <a:rPr lang="en-US" dirty="0"/>
              <a:t>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,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, </a:t>
            </a:r>
            <a:r>
              <a:rPr lang="en-US" dirty="0" err="1"/>
              <a:t>quên</a:t>
            </a:r>
            <a:r>
              <a:rPr lang="en-US" dirty="0"/>
              <a:t> password, </a:t>
            </a:r>
            <a:r>
              <a:rPr lang="en-US" dirty="0" err="1"/>
              <a:t>gửi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  <a:p>
            <a:r>
              <a:rPr lang="en-US" dirty="0" err="1"/>
              <a:t>Thậm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còn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trọ</a:t>
            </a:r>
            <a:r>
              <a:rPr lang="en-US" dirty="0"/>
              <a:t> login với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3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login với </a:t>
            </a:r>
            <a:r>
              <a:rPr lang="en-US" dirty="0" err="1"/>
              <a:t>facebook</a:t>
            </a:r>
            <a:r>
              <a:rPr lang="en-US" dirty="0"/>
              <a:t>, </a:t>
            </a:r>
            <a:r>
              <a:rPr lang="en-US" dirty="0" err="1"/>
              <a:t>google,twitter</a:t>
            </a:r>
            <a:r>
              <a:rPr lang="en-US" dirty="0"/>
              <a:t>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80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là 1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làm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firebase là </a:t>
            </a:r>
            <a:r>
              <a:rPr lang="en-US" dirty="0" err="1"/>
              <a:t>firestore</a:t>
            </a:r>
            <a:r>
              <a:rPr lang="en-US" dirty="0"/>
              <a:t>.</a:t>
            </a:r>
          </a:p>
          <a:p>
            <a:r>
              <a:rPr lang="en-US" dirty="0" err="1"/>
              <a:t>Firestore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/>
              <a:t>u </a:t>
            </a:r>
            <a:r>
              <a:rPr lang="en-US" dirty="0" err="1"/>
              <a:t>trữ</a:t>
            </a:r>
            <a:r>
              <a:rPr lang="en-US" dirty="0"/>
              <a:t> data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data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dung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với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CSDL NoSQL</a:t>
            </a:r>
          </a:p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cả</a:t>
            </a:r>
            <a:r>
              <a:rPr lang="en-US" dirty="0"/>
              <a:t>, </a:t>
            </a:r>
            <a:r>
              <a:rPr lang="en-US" dirty="0" err="1"/>
              <a:t>firestore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.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09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là 1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làm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firebase là </a:t>
            </a:r>
            <a:r>
              <a:rPr lang="en-US" dirty="0" err="1"/>
              <a:t>firestore</a:t>
            </a:r>
            <a:r>
              <a:rPr lang="en-US" dirty="0"/>
              <a:t>.</a:t>
            </a:r>
          </a:p>
          <a:p>
            <a:r>
              <a:rPr lang="en-US" dirty="0" err="1"/>
              <a:t>Firestore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/>
              <a:t>u </a:t>
            </a:r>
            <a:r>
              <a:rPr lang="en-US" dirty="0" err="1"/>
              <a:t>trữ</a:t>
            </a:r>
            <a:r>
              <a:rPr lang="en-US" dirty="0"/>
              <a:t> data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data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dung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với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CSDL NoSQL</a:t>
            </a:r>
          </a:p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cả</a:t>
            </a:r>
            <a:r>
              <a:rPr lang="en-US" dirty="0"/>
              <a:t>, </a:t>
            </a:r>
            <a:r>
              <a:rPr lang="en-US" dirty="0" err="1"/>
              <a:t>firestore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.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hấp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hôm</a:t>
            </a:r>
            <a:r>
              <a:rPr lang="en-US" dirty="0"/>
              <a:t> nay.</a:t>
            </a:r>
          </a:p>
          <a:p>
            <a:r>
              <a:rPr lang="en-US" dirty="0"/>
              <a:t>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1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chat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nativescript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firebase.</a:t>
            </a:r>
          </a:p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nativescript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firebase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mức </a:t>
            </a:r>
            <a:r>
              <a:rPr lang="en-US" dirty="0" err="1"/>
              <a:t>nào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87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09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qua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úng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android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firebase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data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67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nativescript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55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firebase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62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firebase </a:t>
            </a:r>
            <a:r>
              <a:rPr lang="en-US" dirty="0" err="1"/>
              <a:t>thông</a:t>
            </a:r>
            <a:r>
              <a:rPr lang="en-US" dirty="0"/>
              <a:t> qua plugin </a:t>
            </a:r>
            <a:r>
              <a:rPr lang="en-US" dirty="0" err="1"/>
              <a:t>nativescript</a:t>
            </a:r>
            <a:r>
              <a:rPr lang="en-US" dirty="0"/>
              <a:t>-plugin-firebase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63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Realtime </a:t>
            </a:r>
            <a:r>
              <a:rPr lang="en-US" dirty="0" err="1"/>
              <a:t>databse</a:t>
            </a:r>
            <a:r>
              <a:rPr lang="en-US" dirty="0"/>
              <a:t> </a:t>
            </a:r>
            <a:r>
              <a:rPr lang="en-US" dirty="0" err="1"/>
              <a:t>firestore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787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92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84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39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Ở topic </a:t>
            </a:r>
            <a:r>
              <a:rPr lang="en-US" dirty="0" err="1"/>
              <a:t>này</a:t>
            </a:r>
            <a:r>
              <a:rPr lang="en-US" dirty="0"/>
              <a:t>, 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smtClean="0"/>
              <a:t> 2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nativescript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firebase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mobile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38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mình </a:t>
            </a:r>
            <a:r>
              <a:rPr lang="en-US" dirty="0" err="1"/>
              <a:t>gồm</a:t>
            </a:r>
            <a:r>
              <a:rPr lang="en-US" dirty="0"/>
              <a:t> 3 </a:t>
            </a:r>
            <a:r>
              <a:rPr lang="en-US" dirty="0" err="1"/>
              <a:t>phần</a:t>
            </a:r>
            <a:r>
              <a:rPr lang="en-US" dirty="0"/>
              <a:t>.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NativeScript</a:t>
            </a:r>
            <a:r>
              <a:rPr lang="en-US" dirty="0"/>
              <a:t>,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là Firebase,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là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hấp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: 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livecode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1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chat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nativeScript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firebase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95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với </a:t>
            </a:r>
            <a:r>
              <a:rPr lang="en-US" dirty="0" err="1"/>
              <a:t>nativescript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40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 smtClean="0"/>
              <a:t>trả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 N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gì</a:t>
            </a:r>
            <a:endParaRPr lang="en-US" baseline="0" dirty="0" smtClean="0"/>
          </a:p>
          <a:p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môbile</a:t>
            </a:r>
            <a:endParaRPr lang="en-US" dirty="0"/>
          </a:p>
          <a:p>
            <a:r>
              <a:rPr lang="en-US" dirty="0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mobile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native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1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dev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mobile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 smtClean="0"/>
              <a:t>này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1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lời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web application </a:t>
            </a:r>
          </a:p>
          <a:p>
            <a:r>
              <a:rPr lang="en-US" dirty="0" err="1" smtClean="0"/>
              <a:t>Chạy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browswer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+ </a:t>
            </a:r>
            <a:r>
              <a:rPr lang="en-US" baseline="0" dirty="0" err="1" smtClean="0"/>
              <a:t>nhược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03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</a:t>
            </a:r>
            <a:r>
              <a:rPr lang="en-US" dirty="0"/>
              <a:t> 1 open source framework,</a:t>
            </a:r>
          </a:p>
          <a:p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webskill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mobile</a:t>
            </a:r>
          </a:p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ở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truly native,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nativescript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native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thụ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webview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performance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thua</a:t>
            </a:r>
            <a:r>
              <a:rPr lang="en-US" dirty="0"/>
              <a:t> </a:t>
            </a:r>
            <a:r>
              <a:rPr lang="en-US" dirty="0" err="1"/>
              <a:t>kém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native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codebase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android </a:t>
            </a:r>
            <a:r>
              <a:rPr lang="en-US" dirty="0" err="1"/>
              <a:t>và</a:t>
            </a:r>
            <a:r>
              <a:rPr lang="en-US" dirty="0"/>
              <a:t> IOS : 90% code dung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android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ios</a:t>
            </a:r>
            <a:r>
              <a:rPr lang="en-US" dirty="0"/>
              <a:t>, 70% code dung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web</a:t>
            </a:r>
          </a:p>
          <a:p>
            <a:r>
              <a:rPr lang="en-US" dirty="0" err="1"/>
              <a:t>Nativescript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</a:t>
            </a:r>
            <a:r>
              <a:rPr lang="en-US" dirty="0" err="1"/>
              <a:t>kho</a:t>
            </a:r>
            <a:r>
              <a:rPr lang="en-US" dirty="0"/>
              <a:t> plugin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phong</a:t>
            </a:r>
            <a:r>
              <a:rPr lang="en-US" dirty="0"/>
              <a:t> </a:t>
            </a:r>
            <a:r>
              <a:rPr lang="en-US" dirty="0" err="1"/>
              <a:t>phú</a:t>
            </a:r>
            <a:r>
              <a:rPr lang="en-US" dirty="0"/>
              <a:t>,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1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ở </a:t>
            </a:r>
            <a:r>
              <a:rPr lang="en-US" dirty="0" err="1"/>
              <a:t>Nativscript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support Angular </a:t>
            </a:r>
            <a:r>
              <a:rPr lang="en-US" dirty="0" err="1"/>
              <a:t>vaf</a:t>
            </a:r>
            <a:r>
              <a:rPr lang="en-US" dirty="0"/>
              <a:t> typescript.</a:t>
            </a:r>
          </a:p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cacs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thì angular là 1 </a:t>
            </a:r>
            <a:r>
              <a:rPr lang="en-US" dirty="0" err="1"/>
              <a:t>frontent</a:t>
            </a:r>
            <a:r>
              <a:rPr lang="en-US" dirty="0"/>
              <a:t> framework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web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hot </a:t>
            </a:r>
            <a:r>
              <a:rPr lang="en-US" dirty="0" err="1"/>
              <a:t>hiện</a:t>
            </a:r>
            <a:r>
              <a:rPr lang="en-US" dirty="0"/>
              <a:t> nay </a:t>
            </a:r>
            <a:r>
              <a:rPr lang="en-US" dirty="0" err="1"/>
              <a:t>hiện</a:t>
            </a:r>
            <a:r>
              <a:rPr lang="en-US" dirty="0"/>
              <a:t> nay </a:t>
            </a:r>
            <a:r>
              <a:rPr lang="en-US" dirty="0" err="1"/>
              <a:t>và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bỏi</a:t>
            </a:r>
            <a:r>
              <a:rPr lang="en-US" dirty="0"/>
              <a:t> google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0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004011" y="5225560"/>
            <a:ext cx="10515600" cy="773322"/>
          </a:xfrm>
          <a:prstGeom prst="rect">
            <a:avLst/>
          </a:prstGeom>
        </p:spPr>
        <p:txBody>
          <a:bodyPr/>
          <a:lstStyle>
            <a:lvl1pPr algn="ctr">
              <a:defRPr sz="5040" baseline="0"/>
            </a:lvl1pPr>
          </a:lstStyle>
          <a:p>
            <a:r>
              <a:rPr lang="en-US" dirty="0"/>
              <a:t>Click to edit seminar topic</a:t>
            </a:r>
          </a:p>
        </p:txBody>
      </p:sp>
      <p:pic>
        <p:nvPicPr>
          <p:cNvPr id="1026" name="Picture 2" descr="D:\NEW 2017\Axon Active Vietnam_logo\Axon-Logo\Axon-Global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58" y="1527737"/>
            <a:ext cx="10813909" cy="2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372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-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-3057" y="996677"/>
            <a:ext cx="12192000" cy="5543550"/>
          </a:xfrm>
          <a:prstGeom prst="rect">
            <a:avLst/>
          </a:prstGeom>
        </p:spPr>
        <p:txBody>
          <a:bodyPr tIns="91440" bIns="9144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-4486" y="2710596"/>
            <a:ext cx="8020700" cy="683264"/>
          </a:xfrm>
          <a:prstGeom prst="rect">
            <a:avLst/>
          </a:prstGeom>
          <a:solidFill>
            <a:srgbClr val="4091CC">
              <a:alpha val="80000"/>
            </a:srgbClr>
          </a:solidFill>
        </p:spPr>
        <p:txBody>
          <a:bodyPr tIns="91440" bIns="91440" anchor="ctr">
            <a:spAutoFit/>
          </a:bodyPr>
          <a:lstStyle>
            <a:lvl1pPr marL="0" indent="0" algn="r">
              <a:buNone/>
              <a:defRPr sz="3240" b="1" baseline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defRPr>
            </a:lvl1pPr>
            <a:lvl2pPr marL="548640" indent="0">
              <a:buNone/>
              <a:defRPr>
                <a:latin typeface="+mj-lt"/>
              </a:defRPr>
            </a:lvl2pPr>
            <a:lvl3pPr marL="1097280" indent="0">
              <a:buNone/>
              <a:defRPr>
                <a:latin typeface="+mj-lt"/>
              </a:defRPr>
            </a:lvl3pPr>
            <a:lvl4pPr marL="1645920" indent="0">
              <a:buNone/>
              <a:defRPr>
                <a:latin typeface="+mj-lt"/>
              </a:defRPr>
            </a:lvl4pPr>
            <a:lvl5pPr marL="219456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TITLE HERE</a:t>
            </a:r>
            <a:endParaRPr lang="en-GB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-4486" y="986017"/>
            <a:ext cx="12196487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78555"/>
            <a:ext cx="8839200" cy="572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40" b="1">
                <a:solidFill>
                  <a:srgbClr val="3E91CC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430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200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530354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7932" y="5213473"/>
            <a:ext cx="7785453" cy="4985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ts val="2400"/>
              </a:lnSpc>
              <a:buNone/>
              <a:defRPr sz="2880" b="1" i="0">
                <a:solidFill>
                  <a:srgbClr val="4091CC"/>
                </a:solidFill>
                <a:latin typeface="+mj-lt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43208" y="5829856"/>
            <a:ext cx="7792049" cy="422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64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Click to edit sub-master title style</a:t>
            </a:r>
            <a:endParaRPr lang="en-GB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-4486" y="4536479"/>
            <a:ext cx="12196487" cy="0"/>
          </a:xfrm>
          <a:prstGeom prst="line">
            <a:avLst/>
          </a:prstGeom>
          <a:ln w="19050">
            <a:solidFill>
              <a:srgbClr val="409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:\NEW 2017\Axon Active Vietnam_logo\Axon-Logo\Axon-Global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063" y="5326951"/>
            <a:ext cx="3065660" cy="71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53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64" y="0"/>
            <a:ext cx="10515600" cy="1325563"/>
          </a:xfrm>
        </p:spPr>
        <p:txBody>
          <a:bodyPr>
            <a:normAutofit/>
          </a:bodyPr>
          <a:lstStyle>
            <a:lvl1pPr>
              <a:defRPr sz="34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647F38-B617-4D2F-AE0A-013F0C4D2C57}" type="datetimeFigureOut">
              <a:rPr lang="en-US" smtClean="0"/>
              <a:t>4/8/2018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245687" y="201604"/>
            <a:ext cx="1803095" cy="570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7" name="Rectangle 6"/>
          <p:cNvSpPr/>
          <p:nvPr/>
        </p:nvSpPr>
        <p:spPr>
          <a:xfrm>
            <a:off x="0" y="6454916"/>
            <a:ext cx="12192000" cy="403412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>
              <a:ln>
                <a:noFill/>
              </a:ln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1879" y="6545019"/>
            <a:ext cx="241131" cy="2411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3391" y="6536632"/>
            <a:ext cx="241131" cy="24113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044853" y="6472483"/>
            <a:ext cx="1238416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40" dirty="0">
                <a:ln>
                  <a:noFill/>
                </a:ln>
                <a:solidFill>
                  <a:schemeClr val="bg1"/>
                </a:solidFill>
                <a:latin typeface="Myriad Pro" panose="020B0503030403020204" pitchFamily="34" charset="0"/>
                <a:cs typeface="Arial" panose="020B0604020202020204" pitchFamily="34" charset="0"/>
              </a:rPr>
              <a:t>www.axon.vn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093131" y="6471955"/>
            <a:ext cx="2833916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40" dirty="0">
                <a:ln>
                  <a:noFill/>
                </a:ln>
                <a:solidFill>
                  <a:schemeClr val="bg1"/>
                </a:solidFill>
                <a:latin typeface="Myriad Pro" panose="020B0503030403020204" pitchFamily="34" charset="0"/>
                <a:cs typeface="Arial" panose="020B0604020202020204" pitchFamily="34" charset="0"/>
              </a:rPr>
              <a:t>www.fb.com/AxonActiveVietnam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9496" y="370206"/>
            <a:ext cx="1629227" cy="41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35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20B6AA-4681-4C87-89E2-ADD3017EC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1ADBC49-98AB-41AA-9813-8F0793DBA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32458D2-428E-48F9-B41B-E75696EC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CB90C3E-D658-40D8-AE6C-32B7F7FAA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F6D5A0-B5CF-4623-971C-AE3B49939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220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D99B81-CCF6-4D39-88D1-2A6227D8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203E6DE-720A-45B8-BDD2-35E83A79B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53AA575-CA41-4D8D-9BA7-FFBF2424F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4E6D0E8-3B0E-4FE2-A938-C5E298DAF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9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60036"/>
            <a:ext cx="10972800" cy="4166128"/>
          </a:xfrm>
          <a:prstGeom prst="rect">
            <a:avLst/>
          </a:prstGeom>
        </p:spPr>
        <p:txBody>
          <a:bodyPr>
            <a:normAutofit/>
          </a:bodyPr>
          <a:lstStyle>
            <a:lvl1pPr marL="411480" indent="-411480">
              <a:lnSpc>
                <a:spcPts val="396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1pPr>
            <a:lvl2pPr marL="891540" indent="-342900">
              <a:lnSpc>
                <a:spcPts val="396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2pPr>
            <a:lvl3pPr marL="1371600" indent="-274320">
              <a:lnSpc>
                <a:spcPts val="396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3pPr>
            <a:lvl4pPr marL="1920240" indent="-274320">
              <a:lnSpc>
                <a:spcPts val="396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4pPr>
            <a:lvl5pPr marL="2468880" indent="-274320">
              <a:lnSpc>
                <a:spcPts val="396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4418" y="1183005"/>
            <a:ext cx="10943167" cy="690622"/>
          </a:xfrm>
          <a:prstGeom prst="rect">
            <a:avLst/>
          </a:prstGeom>
        </p:spPr>
        <p:txBody>
          <a:bodyPr lIns="91440" rIns="91440" anchor="ctr" anchorCtr="0">
            <a:noAutofit/>
          </a:bodyPr>
          <a:lstStyle>
            <a:lvl1pPr marL="0" indent="0">
              <a:buNone/>
              <a:defRPr sz="2640" i="0">
                <a:solidFill>
                  <a:schemeClr val="tx2"/>
                </a:solidFill>
                <a:latin typeface="+mj-lt"/>
              </a:defRPr>
            </a:lvl1pPr>
            <a:lvl2pPr marL="548640" indent="0">
              <a:buNone/>
              <a:defRPr sz="2400" i="1">
                <a:latin typeface="Georgia" pitchFamily="18" charset="0"/>
              </a:defRPr>
            </a:lvl2pPr>
            <a:lvl3pPr marL="1097280" indent="0">
              <a:buNone/>
              <a:defRPr sz="2400" i="1">
                <a:latin typeface="Georgia" pitchFamily="18" charset="0"/>
              </a:defRPr>
            </a:lvl3pPr>
            <a:lvl4pPr marL="1645920" indent="0">
              <a:buNone/>
              <a:defRPr sz="2400" i="1">
                <a:latin typeface="Georgia" pitchFamily="18" charset="0"/>
              </a:defRPr>
            </a:lvl4pPr>
            <a:lvl5pPr marL="2194560" indent="0">
              <a:buNone/>
              <a:defRPr sz="2400" i="1">
                <a:latin typeface="Georgia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-4486" y="986017"/>
            <a:ext cx="12196487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78555"/>
            <a:ext cx="8839200" cy="572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40" b="1">
                <a:solidFill>
                  <a:srgbClr val="4091CC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164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" y="988900"/>
            <a:ext cx="5196895" cy="555084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5947" y="1580208"/>
            <a:ext cx="5966453" cy="4581442"/>
          </a:xfrm>
          <a:prstGeom prst="rect">
            <a:avLst/>
          </a:prstGeom>
        </p:spPr>
        <p:txBody>
          <a:bodyPr>
            <a:normAutofit/>
          </a:bodyPr>
          <a:lstStyle>
            <a:lvl1pPr marL="411480" indent="-411480">
              <a:lnSpc>
                <a:spcPts val="384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1pPr>
            <a:lvl2pPr marL="891540" indent="-342900">
              <a:lnSpc>
                <a:spcPts val="384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2pPr>
            <a:lvl3pPr marL="1371600" indent="-274320">
              <a:lnSpc>
                <a:spcPts val="384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3pPr>
            <a:lvl4pPr marL="1920240" indent="-274320">
              <a:lnSpc>
                <a:spcPts val="384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4pPr>
            <a:lvl5pPr marL="2468880" indent="-274320">
              <a:lnSpc>
                <a:spcPts val="384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-4486" y="986017"/>
            <a:ext cx="12196487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78555"/>
            <a:ext cx="8839200" cy="572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40" b="1">
                <a:solidFill>
                  <a:srgbClr val="3E91CC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62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4418" y="1183005"/>
            <a:ext cx="10943167" cy="6906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2640" i="0">
                <a:solidFill>
                  <a:schemeClr val="tx2"/>
                </a:solidFill>
                <a:latin typeface="+mj-lt"/>
              </a:defRPr>
            </a:lvl1pPr>
            <a:lvl2pPr marL="548640" indent="0">
              <a:buNone/>
              <a:defRPr sz="2400" i="1">
                <a:latin typeface="Georgia" pitchFamily="18" charset="0"/>
              </a:defRPr>
            </a:lvl2pPr>
            <a:lvl3pPr marL="1097280" indent="0">
              <a:buNone/>
              <a:defRPr sz="2400" i="1">
                <a:latin typeface="Georgia" pitchFamily="18" charset="0"/>
              </a:defRPr>
            </a:lvl3pPr>
            <a:lvl4pPr marL="1645920" indent="0">
              <a:buNone/>
              <a:defRPr sz="2400" i="1">
                <a:latin typeface="Georgia" pitchFamily="18" charset="0"/>
              </a:defRPr>
            </a:lvl4pPr>
            <a:lvl5pPr marL="2194560" indent="0">
              <a:buNone/>
              <a:defRPr sz="2400" i="1">
                <a:latin typeface="Georgia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-4486" y="986017"/>
            <a:ext cx="12196487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78555"/>
            <a:ext cx="8839200" cy="572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40" b="1">
                <a:solidFill>
                  <a:srgbClr val="4091CC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2091691"/>
            <a:ext cx="5382883" cy="422910"/>
          </a:xfrm>
          <a:prstGeom prst="rect">
            <a:avLst/>
          </a:prstGeom>
          <a:solidFill>
            <a:srgbClr val="4091CC"/>
          </a:solidFill>
          <a:effectLst/>
        </p:spPr>
        <p:txBody>
          <a:bodyPr lIns="91440" tIns="91440" rIns="182880" bIns="91440" anchor="ctr" anchorCtr="0"/>
          <a:lstStyle>
            <a:lvl1pPr>
              <a:defRPr sz="264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your tittle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609600" y="2642468"/>
            <a:ext cx="5382883" cy="3662250"/>
          </a:xfrm>
          <a:prstGeom prst="rect">
            <a:avLst/>
          </a:prstGeom>
        </p:spPr>
        <p:txBody>
          <a:bodyPr lIns="91440" tIns="91440" rIns="182880" bIns="182880"/>
          <a:lstStyle>
            <a:lvl1pPr>
              <a:defRPr sz="2640">
                <a:solidFill>
                  <a:schemeClr val="tx1"/>
                </a:solidFill>
                <a:latin typeface="+mj-lt"/>
              </a:defRPr>
            </a:lvl1pPr>
            <a:lvl2pPr>
              <a:defRPr sz="2640">
                <a:solidFill>
                  <a:schemeClr val="tx1"/>
                </a:solidFill>
                <a:latin typeface="+mj-lt"/>
              </a:defRPr>
            </a:lvl2pPr>
            <a:lvl3pPr>
              <a:defRPr sz="2640">
                <a:solidFill>
                  <a:schemeClr val="tx1"/>
                </a:solidFill>
                <a:latin typeface="+mj-lt"/>
              </a:defRPr>
            </a:lvl3pPr>
            <a:lvl4pPr>
              <a:defRPr sz="2640">
                <a:solidFill>
                  <a:schemeClr val="tx1"/>
                </a:solidFill>
                <a:latin typeface="+mj-lt"/>
              </a:defRPr>
            </a:lvl4pPr>
            <a:lvl5pPr>
              <a:defRPr sz="264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99517" y="2091691"/>
            <a:ext cx="5382883" cy="422910"/>
          </a:xfrm>
          <a:prstGeom prst="rect">
            <a:avLst/>
          </a:prstGeom>
          <a:solidFill>
            <a:srgbClr val="4091CC"/>
          </a:solidFill>
          <a:effectLst/>
        </p:spPr>
        <p:txBody>
          <a:bodyPr lIns="91440" tIns="91440" rIns="182880" bIns="91440" anchor="ctr" anchorCtr="0"/>
          <a:lstStyle>
            <a:lvl1pPr>
              <a:defRPr sz="264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your tittle</a:t>
            </a:r>
          </a:p>
        </p:txBody>
      </p:sp>
      <p:sp>
        <p:nvSpPr>
          <p:cNvPr id="44" name="Content Placeholder 11"/>
          <p:cNvSpPr>
            <a:spLocks noGrp="1"/>
          </p:cNvSpPr>
          <p:nvPr>
            <p:ph sz="quarter" idx="14"/>
          </p:nvPr>
        </p:nvSpPr>
        <p:spPr>
          <a:xfrm>
            <a:off x="6199517" y="2642468"/>
            <a:ext cx="5382883" cy="3662250"/>
          </a:xfrm>
          <a:prstGeom prst="rect">
            <a:avLst/>
          </a:prstGeom>
        </p:spPr>
        <p:txBody>
          <a:bodyPr lIns="91440" tIns="91440" rIns="182880" bIns="182880"/>
          <a:lstStyle>
            <a:lvl1pPr>
              <a:defRPr sz="2640">
                <a:solidFill>
                  <a:schemeClr val="tx1"/>
                </a:solidFill>
                <a:latin typeface="+mj-lt"/>
              </a:defRPr>
            </a:lvl1pPr>
            <a:lvl2pPr>
              <a:defRPr sz="2640">
                <a:solidFill>
                  <a:schemeClr val="tx1"/>
                </a:solidFill>
                <a:latin typeface="+mj-lt"/>
              </a:defRPr>
            </a:lvl2pPr>
            <a:lvl3pPr>
              <a:defRPr sz="2640">
                <a:solidFill>
                  <a:schemeClr val="tx1"/>
                </a:solidFill>
                <a:latin typeface="+mj-lt"/>
              </a:defRPr>
            </a:lvl3pPr>
            <a:lvl4pPr>
              <a:defRPr sz="2640">
                <a:solidFill>
                  <a:schemeClr val="tx1"/>
                </a:solidFill>
                <a:latin typeface="+mj-lt"/>
              </a:defRPr>
            </a:lvl4pPr>
            <a:lvl5pPr>
              <a:defRPr sz="264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445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51244"/>
            <a:ext cx="3278155" cy="4370126"/>
          </a:xfrm>
          <a:prstGeom prst="rect">
            <a:avLst/>
          </a:prstGeom>
        </p:spPr>
        <p:txBody>
          <a:bodyPr>
            <a:noAutofit/>
          </a:bodyPr>
          <a:lstStyle>
            <a:lvl1pPr marL="411480" indent="-41148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j-lt"/>
              </a:defRPr>
            </a:lvl1pPr>
            <a:lvl2pPr marL="891540" indent="-34290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2pPr>
            <a:lvl3pPr marL="137160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3pPr>
            <a:lvl4pPr marL="192024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4pPr>
            <a:lvl5pPr marL="246888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4419" y="1235522"/>
            <a:ext cx="3264157" cy="518160"/>
          </a:xfrm>
          <a:prstGeom prst="rect">
            <a:avLst/>
          </a:prstGeom>
          <a:solidFill>
            <a:srgbClr val="4091CC"/>
          </a:solidFill>
        </p:spPr>
        <p:txBody>
          <a:bodyPr tIns="108000">
            <a:noAutofit/>
          </a:bodyPr>
          <a:lstStyle>
            <a:lvl1pPr marL="0" indent="0">
              <a:lnSpc>
                <a:spcPts val="2640"/>
              </a:lnSpc>
              <a:buNone/>
              <a:defRPr sz="2640" b="0">
                <a:solidFill>
                  <a:srgbClr val="FFFFFF"/>
                </a:solidFill>
                <a:latin typeface="+mj-lt"/>
              </a:defRPr>
            </a:lvl1pPr>
            <a:lvl2pPr marL="548640" indent="0">
              <a:buNone/>
              <a:defRPr sz="216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2160" b="1"/>
            </a:lvl4pPr>
            <a:lvl5pPr marL="2194560" indent="0">
              <a:buNone/>
              <a:defRPr sz="216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-4486" y="986017"/>
            <a:ext cx="12196487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78555"/>
            <a:ext cx="8839200" cy="572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40" b="1">
                <a:solidFill>
                  <a:srgbClr val="4091CC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1" name="Content Placeholder 2"/>
          <p:cNvSpPr>
            <a:spLocks noGrp="1"/>
          </p:cNvSpPr>
          <p:nvPr>
            <p:ph idx="12"/>
          </p:nvPr>
        </p:nvSpPr>
        <p:spPr>
          <a:xfrm>
            <a:off x="8289429" y="1851244"/>
            <a:ext cx="3278155" cy="4370126"/>
          </a:xfrm>
          <a:prstGeom prst="rect">
            <a:avLst/>
          </a:prstGeom>
        </p:spPr>
        <p:txBody>
          <a:bodyPr>
            <a:noAutofit/>
          </a:bodyPr>
          <a:lstStyle>
            <a:lvl1pPr marL="411480" indent="-41148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j-lt"/>
              </a:defRPr>
            </a:lvl1pPr>
            <a:lvl2pPr marL="891540" indent="-34290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2pPr>
            <a:lvl3pPr marL="137160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3pPr>
            <a:lvl4pPr marL="192024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4pPr>
            <a:lvl5pPr marL="246888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04248" y="1235522"/>
            <a:ext cx="3264157" cy="518160"/>
          </a:xfrm>
          <a:prstGeom prst="rect">
            <a:avLst/>
          </a:prstGeom>
          <a:solidFill>
            <a:srgbClr val="4091CC"/>
          </a:solidFill>
        </p:spPr>
        <p:txBody>
          <a:bodyPr tIns="108000">
            <a:noAutofit/>
          </a:bodyPr>
          <a:lstStyle>
            <a:lvl1pPr marL="0" indent="0">
              <a:lnSpc>
                <a:spcPts val="2640"/>
              </a:lnSpc>
              <a:buNone/>
              <a:defRPr sz="2640" b="0">
                <a:solidFill>
                  <a:srgbClr val="FFFFFF"/>
                </a:solidFill>
                <a:latin typeface="+mj-lt"/>
              </a:defRPr>
            </a:lvl1pPr>
            <a:lvl2pPr marL="548640" indent="0">
              <a:buNone/>
              <a:defRPr sz="216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2160" b="1"/>
            </a:lvl4pPr>
            <a:lvl5pPr marL="2194560" indent="0">
              <a:buNone/>
              <a:defRPr sz="216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14"/>
          </p:nvPr>
        </p:nvSpPr>
        <p:spPr>
          <a:xfrm>
            <a:off x="4450293" y="1851244"/>
            <a:ext cx="3278155" cy="4370126"/>
          </a:xfrm>
          <a:prstGeom prst="rect">
            <a:avLst/>
          </a:prstGeom>
        </p:spPr>
        <p:txBody>
          <a:bodyPr>
            <a:noAutofit/>
          </a:bodyPr>
          <a:lstStyle>
            <a:lvl1pPr marL="411480" indent="-41148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j-lt"/>
              </a:defRPr>
            </a:lvl1pPr>
            <a:lvl2pPr marL="891540" indent="-34290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2pPr>
            <a:lvl3pPr marL="137160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3pPr>
            <a:lvl4pPr marL="192024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4pPr>
            <a:lvl5pPr marL="246888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465112" y="1235522"/>
            <a:ext cx="3264157" cy="518160"/>
          </a:xfrm>
          <a:prstGeom prst="rect">
            <a:avLst/>
          </a:prstGeom>
          <a:solidFill>
            <a:srgbClr val="4091CC"/>
          </a:solidFill>
        </p:spPr>
        <p:txBody>
          <a:bodyPr tIns="108000">
            <a:noAutofit/>
          </a:bodyPr>
          <a:lstStyle>
            <a:lvl1pPr marL="0" indent="0">
              <a:lnSpc>
                <a:spcPts val="2640"/>
              </a:lnSpc>
              <a:buNone/>
              <a:defRPr sz="2640" b="0">
                <a:solidFill>
                  <a:srgbClr val="FFFFFF"/>
                </a:solidFill>
                <a:latin typeface="+mj-lt"/>
              </a:defRPr>
            </a:lvl1pPr>
            <a:lvl2pPr marL="548640" indent="0">
              <a:buNone/>
              <a:defRPr sz="216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2160" b="1"/>
            </a:lvl4pPr>
            <a:lvl5pPr marL="2194560" indent="0">
              <a:buNone/>
              <a:defRPr sz="216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572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91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057" y="6539746"/>
            <a:ext cx="12196487" cy="345638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sp>
        <p:nvSpPr>
          <p:cNvPr id="6" name="Date Placeholder 3"/>
          <p:cNvSpPr txBox="1">
            <a:spLocks/>
          </p:cNvSpPr>
          <p:nvPr/>
        </p:nvSpPr>
        <p:spPr>
          <a:xfrm>
            <a:off x="10605567" y="6539747"/>
            <a:ext cx="1930400" cy="345638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20" dirty="0">
                <a:solidFill>
                  <a:schemeClr val="bg1"/>
                </a:solidFill>
                <a:latin typeface="+mj-lt"/>
              </a:rPr>
              <a:t>www.axon.vn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77" y="6649607"/>
            <a:ext cx="158496" cy="142646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/>
        </p:nvSpPr>
        <p:spPr>
          <a:xfrm>
            <a:off x="7922714" y="6537643"/>
            <a:ext cx="2540796" cy="345638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20" dirty="0">
                <a:solidFill>
                  <a:schemeClr val="bg1"/>
                </a:solidFill>
                <a:latin typeface="+mj-lt"/>
              </a:rPr>
              <a:t>fb.com/</a:t>
            </a:r>
            <a:r>
              <a:rPr lang="en-US" sz="1320" dirty="0" err="1">
                <a:solidFill>
                  <a:schemeClr val="bg1"/>
                </a:solidFill>
                <a:latin typeface="+mj-lt"/>
              </a:rPr>
              <a:t>AxonActiveVietNam</a:t>
            </a:r>
            <a:endParaRPr lang="en-US" sz="132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591" y="6649607"/>
            <a:ext cx="158496" cy="142646"/>
          </a:xfrm>
          <a:prstGeom prst="rect">
            <a:avLst/>
          </a:prstGeom>
        </p:spPr>
      </p:pic>
      <p:pic>
        <p:nvPicPr>
          <p:cNvPr id="2050" name="Picture 2" descr="D:\NEW 2017\Axon Active Vietnam_logo\Axon-Logo\Axon-Global-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245" y="233045"/>
            <a:ext cx="2579167" cy="6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44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</p:sldLayoutIdLst>
  <p:txStyles>
    <p:titleStyle>
      <a:lvl1pPr algn="l" defTabSz="1097280" rtl="0" eaLnBrk="1" latinLnBrk="0" hangingPunct="1">
        <a:spcBef>
          <a:spcPct val="0"/>
        </a:spcBef>
        <a:buNone/>
        <a:defRPr sz="5280" kern="1200">
          <a:solidFill>
            <a:schemeClr val="accent6">
              <a:lumMod val="75000"/>
            </a:schemeClr>
          </a:solidFill>
          <a:latin typeface="Myriad Pro" pitchFamily="34" charset="0"/>
          <a:ea typeface="+mj-ea"/>
          <a:cs typeface="+mj-cs"/>
        </a:defRPr>
      </a:lvl1pPr>
    </p:titleStyle>
    <p:bodyStyle>
      <a:lvl1pPr marL="411480" indent="-411480" algn="l" defTabSz="1097280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1pPr>
      <a:lvl2pPr marL="891540" indent="-342900" algn="l" defTabSz="1097280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2pPr>
      <a:lvl3pPr marL="13716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3pPr>
      <a:lvl4pPr marL="192024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4pPr>
      <a:lvl5pPr marL="246888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5pPr>
      <a:lvl6pPr marL="301752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nsole.firebase.google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EC80470-74AB-478F-9008-572286338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06" t="28225" r="9852" b="32279"/>
          <a:stretch/>
        </p:blipFill>
        <p:spPr>
          <a:xfrm>
            <a:off x="2371164" y="2400754"/>
            <a:ext cx="7449671" cy="2056491"/>
          </a:xfrm>
          <a:prstGeom prst="rect">
            <a:avLst/>
          </a:prstGeom>
        </p:spPr>
      </p:pic>
      <p:pic>
        <p:nvPicPr>
          <p:cNvPr id="2052" name="Picture 4" descr="Axon Active Vietnam">
            <a:extLst>
              <a:ext uri="{FF2B5EF4-FFF2-40B4-BE49-F238E27FC236}">
                <a16:creationId xmlns:a16="http://schemas.microsoft.com/office/drawing/2014/main" xmlns="" id="{DE51876E-6EE0-4EDA-AFDC-36B74E459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3" b="28032"/>
          <a:stretch/>
        </p:blipFill>
        <p:spPr bwMode="auto">
          <a:xfrm>
            <a:off x="7677710" y="0"/>
            <a:ext cx="4286250" cy="13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FD74E4F-28BA-4701-8E19-A8FC6BC92E8B}"/>
              </a:ext>
            </a:extLst>
          </p:cNvPr>
          <p:cNvSpPr/>
          <p:nvPr/>
        </p:nvSpPr>
        <p:spPr>
          <a:xfrm>
            <a:off x="5021123" y="2424061"/>
            <a:ext cx="40421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FFCB2D"/>
                </a:solidFill>
              </a:rPr>
              <a:t>Firebase</a:t>
            </a:r>
            <a:endParaRPr lang="en-US" sz="7200" dirty="0">
              <a:solidFill>
                <a:srgbClr val="FFCB2D"/>
              </a:solidFill>
            </a:endParaRPr>
          </a:p>
        </p:txBody>
      </p:sp>
      <p:pic>
        <p:nvPicPr>
          <p:cNvPr id="4" name="Picture 4" descr="Firebase logo">
            <a:extLst>
              <a:ext uri="{FF2B5EF4-FFF2-40B4-BE49-F238E27FC236}">
                <a16:creationId xmlns:a16="http://schemas.microsoft.com/office/drawing/2014/main" xmlns="" id="{51FDB3AF-C62D-4827-BE56-AB7EE2D30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3" b="-3"/>
          <a:stretch/>
        </p:blipFill>
        <p:spPr bwMode="auto">
          <a:xfrm>
            <a:off x="908720" y="1573299"/>
            <a:ext cx="2532120" cy="2528054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7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D32AA0-B136-4AF1-9430-EA01E5746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48271" y="1187776"/>
            <a:ext cx="2071467" cy="4636994"/>
            <a:chOff x="427654" y="1110503"/>
            <a:chExt cx="2071467" cy="46369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7F740F15-6ACA-4FED-B664-2ECC7EB83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777" r="1502"/>
            <a:stretch/>
          </p:blipFill>
          <p:spPr>
            <a:xfrm>
              <a:off x="427654" y="1110503"/>
              <a:ext cx="2071467" cy="416195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BE6F78FD-9C78-4CFC-909B-102FE9A0633D}"/>
                </a:ext>
              </a:extLst>
            </p:cNvPr>
            <p:cNvSpPr txBox="1"/>
            <p:nvPr/>
          </p:nvSpPr>
          <p:spPr>
            <a:xfrm>
              <a:off x="427655" y="537816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What people think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749003" y="1187776"/>
            <a:ext cx="9029862" cy="4636994"/>
            <a:chOff x="3140203" y="1110503"/>
            <a:chExt cx="9029862" cy="463699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3DC25DBA-66BE-42C4-9107-4523AE61D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767" b="6434"/>
            <a:stretch/>
          </p:blipFill>
          <p:spPr>
            <a:xfrm>
              <a:off x="3140203" y="1110503"/>
              <a:ext cx="9029862" cy="416195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43763E84-D9C2-4214-97C3-5A120A012DC0}"/>
                </a:ext>
              </a:extLst>
            </p:cNvPr>
            <p:cNvSpPr txBox="1"/>
            <p:nvPr/>
          </p:nvSpPr>
          <p:spPr>
            <a:xfrm>
              <a:off x="7210141" y="5378165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Reality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08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A9C08BB-D093-4D66-8CCF-9908F76B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A7E7E77-2C32-4DE0-903B-EA3623D5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99" y="1071282"/>
            <a:ext cx="11175001" cy="49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6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Firebase logo">
            <a:extLst>
              <a:ext uri="{FF2B5EF4-FFF2-40B4-BE49-F238E27FC236}">
                <a16:creationId xmlns:a16="http://schemas.microsoft.com/office/drawing/2014/main" xmlns="" id="{2D0A721C-CB71-45C9-808B-E08453467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3" b="-3"/>
          <a:stretch/>
        </p:blipFill>
        <p:spPr bwMode="auto">
          <a:xfrm>
            <a:off x="9669840" y="2474255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76BBE9-FB65-484D-90C4-834CAF7ED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Setup server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Setup database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Create data table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Write SQL queries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Expose API via RESTFUL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Create HTTP requests to call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Use socket to update data in real time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FB6920-57DA-4672-A394-E38A92E4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Firebase</a:t>
            </a:r>
          </a:p>
        </p:txBody>
      </p:sp>
    </p:spTree>
    <p:extLst>
      <p:ext uri="{BB962C8B-B14F-4D97-AF65-F5344CB8AC3E}">
        <p14:creationId xmlns:p14="http://schemas.microsoft.com/office/powerpoint/2010/main" val="326153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A052644-7E84-4683-8A63-B2432D5069D1}"/>
              </a:ext>
            </a:extLst>
          </p:cNvPr>
          <p:cNvSpPr/>
          <p:nvPr/>
        </p:nvSpPr>
        <p:spPr>
          <a:xfrm>
            <a:off x="482869" y="2633329"/>
            <a:ext cx="25199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645C1CF-E417-4A9C-9247-2AAB00C98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298" y="714375"/>
            <a:ext cx="97250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7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4FD6D4B-9AD1-4637-9697-1F793E57A330}"/>
              </a:ext>
            </a:extLst>
          </p:cNvPr>
          <p:cNvGrpSpPr/>
          <p:nvPr/>
        </p:nvGrpSpPr>
        <p:grpSpPr>
          <a:xfrm>
            <a:off x="2557088" y="1128875"/>
            <a:ext cx="7077824" cy="4997289"/>
            <a:chOff x="881675" y="1023777"/>
            <a:chExt cx="7620000" cy="5488803"/>
          </a:xfrm>
        </p:grpSpPr>
        <p:pic>
          <p:nvPicPr>
            <p:cNvPr id="1028" name="Picture 4" descr="https://cdn-images-1.medium.com/max/800/1*diDbAK_1OnFXz90jsdzQBw.png">
              <a:extLst>
                <a:ext uri="{FF2B5EF4-FFF2-40B4-BE49-F238E27FC236}">
                  <a16:creationId xmlns:a16="http://schemas.microsoft.com/office/drawing/2014/main" xmlns="" id="{9797B4A1-31FA-4DF1-BE47-E8216680A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75" y="2254905"/>
              <a:ext cx="7620000" cy="425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E2068127-2404-4BDE-B68F-B7AB410E8089}"/>
                </a:ext>
              </a:extLst>
            </p:cNvPr>
            <p:cNvSpPr/>
            <p:nvPr/>
          </p:nvSpPr>
          <p:spPr>
            <a:xfrm>
              <a:off x="3592286" y="2358913"/>
              <a:ext cx="2403565" cy="684733"/>
            </a:xfrm>
            <a:prstGeom prst="rect">
              <a:avLst/>
            </a:prstGeom>
            <a:solidFill>
              <a:srgbClr val="62C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4" descr="Firebase logo">
              <a:extLst>
                <a:ext uri="{FF2B5EF4-FFF2-40B4-BE49-F238E27FC236}">
                  <a16:creationId xmlns:a16="http://schemas.microsoft.com/office/drawing/2014/main" xmlns="" id="{5BCBC4DD-1450-4AA2-B1EE-EF4195B8E1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" r="-3" b="-3"/>
            <a:stretch/>
          </p:blipFill>
          <p:spPr bwMode="auto">
            <a:xfrm>
              <a:off x="3735395" y="1023777"/>
              <a:ext cx="1912560" cy="1909489"/>
            </a:xfrm>
            <a:custGeom>
              <a:avLst/>
              <a:gdLst>
                <a:gd name="connsiteX0" fmla="*/ 3028805 w 6057610"/>
                <a:gd name="connsiteY0" fmla="*/ 0 h 6057610"/>
                <a:gd name="connsiteX1" fmla="*/ 6057610 w 6057610"/>
                <a:gd name="connsiteY1" fmla="*/ 3028805 h 6057610"/>
                <a:gd name="connsiteX2" fmla="*/ 3028805 w 6057610"/>
                <a:gd name="connsiteY2" fmla="*/ 6057610 h 6057610"/>
                <a:gd name="connsiteX3" fmla="*/ 0 w 6057610"/>
                <a:gd name="connsiteY3" fmla="*/ 3028805 h 6057610"/>
                <a:gd name="connsiteX4" fmla="*/ 3028805 w 6057610"/>
                <a:gd name="connsiteY4" fmla="*/ 0 h 605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610" h="6057610">
                  <a:moveTo>
                    <a:pt x="3028805" y="0"/>
                  </a:moveTo>
                  <a:cubicBezTo>
                    <a:pt x="4701568" y="0"/>
                    <a:pt x="6057610" y="1356042"/>
                    <a:pt x="6057610" y="3028805"/>
                  </a:cubicBezTo>
                  <a:cubicBezTo>
                    <a:pt x="6057610" y="4701568"/>
                    <a:pt x="4701568" y="6057610"/>
                    <a:pt x="3028805" y="6057610"/>
                  </a:cubicBezTo>
                  <a:cubicBezTo>
                    <a:pt x="1356042" y="6057610"/>
                    <a:pt x="0" y="4701568"/>
                    <a:pt x="0" y="3028805"/>
                  </a:cubicBezTo>
                  <a:cubicBezTo>
                    <a:pt x="0" y="1356042"/>
                    <a:pt x="1356042" y="0"/>
                    <a:pt x="3028805" y="0"/>
                  </a:cubicBezTo>
                  <a:close/>
                </a:path>
              </a:pathLst>
            </a:cu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07EE9B5-B733-46DB-9A15-A6C4A578F567}"/>
              </a:ext>
            </a:extLst>
          </p:cNvPr>
          <p:cNvSpPr txBox="1"/>
          <p:nvPr/>
        </p:nvSpPr>
        <p:spPr>
          <a:xfrm>
            <a:off x="2627743" y="325080"/>
            <a:ext cx="412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rgbClr val="FFCB2B"/>
              </a:solidFill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1F99D2-92AD-4CFD-BD7B-944A7264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03684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07EE9B5-B733-46DB-9A15-A6C4A578F567}"/>
              </a:ext>
            </a:extLst>
          </p:cNvPr>
          <p:cNvSpPr txBox="1"/>
          <p:nvPr/>
        </p:nvSpPr>
        <p:spPr>
          <a:xfrm>
            <a:off x="2627743" y="325080"/>
            <a:ext cx="412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rgbClr val="FFCB2B"/>
              </a:solidFill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1F99D2-92AD-4CFD-BD7B-944A7264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Authentication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841" t="31697" r="4152" b="20684"/>
          <a:stretch/>
        </p:blipFill>
        <p:spPr>
          <a:xfrm>
            <a:off x="609601" y="1640113"/>
            <a:ext cx="11190514" cy="34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F5946EA-C477-45FF-A18D-E161257E1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245" y="1045807"/>
            <a:ext cx="7171509" cy="5176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C9CE34-8324-465D-AC67-216A3CDD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 </a:t>
            </a:r>
            <a:r>
              <a:rPr lang="en-US" dirty="0" err="1"/>
              <a:t>Firestore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4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C9CE34-8324-465D-AC67-216A3CDD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 </a:t>
            </a:r>
            <a:r>
              <a:rPr lang="en-US" dirty="0" err="1"/>
              <a:t>Firestore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07FB3AC-F9B9-4645-9C2C-76996758C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" y="1738312"/>
            <a:ext cx="119729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7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rebase logo">
            <a:extLst>
              <a:ext uri="{FF2B5EF4-FFF2-40B4-BE49-F238E27FC236}">
                <a16:creationId xmlns:a16="http://schemas.microsoft.com/office/drawing/2014/main" xmlns="" id="{617345CF-3866-48F1-B703-1649D58E2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3" b="-3"/>
          <a:stretch/>
        </p:blipFill>
        <p:spPr bwMode="auto">
          <a:xfrm>
            <a:off x="8898501" y="3516308"/>
            <a:ext cx="1999853" cy="199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ativeScript logo.png">
            <a:extLst>
              <a:ext uri="{FF2B5EF4-FFF2-40B4-BE49-F238E27FC236}">
                <a16:creationId xmlns:a16="http://schemas.microsoft.com/office/drawing/2014/main" xmlns="" id="{999574C3-6D80-4AF4-A918-4257A9C83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r="-5" b="74"/>
          <a:stretch/>
        </p:blipFill>
        <p:spPr bwMode="auto">
          <a:xfrm>
            <a:off x="8849137" y="1215071"/>
            <a:ext cx="1840100" cy="183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8B04C25-86FB-4CD2-87DD-D2D978A145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Chat Application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xmlns="" id="{6B1000FE-9E4C-4235-9DFC-6E68C5BF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6490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xmlns="" id="{E623D6D5-55E5-454E-80C8-EF2FB02A8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932" y="4703595"/>
            <a:ext cx="7785453" cy="1181620"/>
          </a:xfrm>
        </p:spPr>
        <p:txBody>
          <a:bodyPr>
            <a:normAutofit/>
          </a:bodyPr>
          <a:lstStyle/>
          <a:p>
            <a:r>
              <a:rPr lang="en-US" dirty="0"/>
              <a:t>Agile Offshore Software</a:t>
            </a:r>
          </a:p>
          <a:p>
            <a:r>
              <a:rPr lang="en-US" dirty="0"/>
              <a:t>Development &amp; Testing company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63A018F4-C895-44B6-B510-094A2FF8A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32" y="6058456"/>
            <a:ext cx="7792049" cy="422092"/>
          </a:xfrm>
        </p:spPr>
        <p:txBody>
          <a:bodyPr/>
          <a:lstStyle/>
          <a:p>
            <a:r>
              <a:rPr lang="en-US" dirty="0">
                <a:solidFill>
                  <a:srgbClr val="4690D7"/>
                </a:solidFill>
              </a:rPr>
              <a:t>100% Swiss-owned</a:t>
            </a:r>
          </a:p>
        </p:txBody>
      </p:sp>
      <p:pic>
        <p:nvPicPr>
          <p:cNvPr id="8" name="Picture 4" descr="https://scontent.fsgn5-1.fna.fbcdn.net/v/t31.0-8/18671574_1488816681152165_3976494849975611772_o.jpg?oh=90d73ecf07711b49d0ee23ab7d8824ca&amp;oe=5B0822C7">
            <a:extLst>
              <a:ext uri="{FF2B5EF4-FFF2-40B4-BE49-F238E27FC236}">
                <a16:creationId xmlns:a16="http://schemas.microsoft.com/office/drawing/2014/main" xmlns="" id="{87A51DD7-D859-4344-A7E9-115A52D972B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" b="116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80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67E2598-77F5-4D52-96DC-F68409783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</a:t>
            </a: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xmlns="" id="{B957D232-3F1E-4167-924D-2F8A327EDF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32842" y="1207536"/>
            <a:ext cx="6326316" cy="49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5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4BB7693-C0E5-473E-999D-E4E94BF96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383" y="662407"/>
            <a:ext cx="9892552" cy="4166128"/>
          </a:xfrm>
        </p:spPr>
        <p:txBody>
          <a:bodyPr anchor="ctr">
            <a:normAutofit/>
          </a:bodyPr>
          <a:lstStyle/>
          <a:p>
            <a:r>
              <a:rPr lang="en-US" sz="2300" dirty="0"/>
              <a:t>Install Node.js</a:t>
            </a:r>
          </a:p>
          <a:p>
            <a:r>
              <a:rPr lang="en-US" sz="2300" dirty="0"/>
              <a:t>Setup Android Environment (SDK)/ iOS environment (</a:t>
            </a:r>
            <a:r>
              <a:rPr lang="en-US" sz="2300" dirty="0" err="1"/>
              <a:t>Xcode</a:t>
            </a:r>
            <a:r>
              <a:rPr lang="en-US" sz="2300" dirty="0"/>
              <a:t>)</a:t>
            </a:r>
          </a:p>
          <a:p>
            <a:endParaRPr lang="en-US" sz="2300" dirty="0"/>
          </a:p>
          <a:p>
            <a:endParaRPr lang="en-US" sz="2300" dirty="0"/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94C4B1E-DCAD-449B-BA75-0D64F19E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Installation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369BD27-9B87-4341-8D72-AC4F3E9B8BDA}"/>
              </a:ext>
            </a:extLst>
          </p:cNvPr>
          <p:cNvSpPr txBox="1"/>
          <p:nvPr/>
        </p:nvSpPr>
        <p:spPr>
          <a:xfrm>
            <a:off x="237162" y="3255423"/>
            <a:ext cx="11768458" cy="218521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C:\&gt;</a:t>
            </a:r>
            <a:r>
              <a:rPr lang="en-US" sz="2400" dirty="0">
                <a:solidFill>
                  <a:schemeClr val="accent2"/>
                </a:solidFill>
              </a:rPr>
              <a:t>npm</a:t>
            </a:r>
            <a:r>
              <a:rPr lang="en-US" sz="2400" dirty="0">
                <a:solidFill>
                  <a:srgbClr val="FFFFFF"/>
                </a:solidFill>
              </a:rPr>
              <a:t> install </a:t>
            </a:r>
            <a:r>
              <a:rPr lang="en-US" sz="2400" dirty="0" err="1">
                <a:solidFill>
                  <a:schemeClr val="accent3"/>
                </a:solidFill>
              </a:rPr>
              <a:t>nativescript</a:t>
            </a:r>
            <a:r>
              <a:rPr lang="en-US" sz="2400" dirty="0">
                <a:solidFill>
                  <a:srgbClr val="FFFFFF"/>
                </a:solidFill>
              </a:rPr>
              <a:t> –g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C:\&gt;</a:t>
            </a:r>
            <a:r>
              <a:rPr lang="en-US" sz="2400" dirty="0">
                <a:solidFill>
                  <a:schemeClr val="accent2"/>
                </a:solidFill>
              </a:rPr>
              <a:t>tns</a:t>
            </a:r>
            <a:r>
              <a:rPr lang="en-US" sz="2400" dirty="0">
                <a:solidFill>
                  <a:srgbClr val="FFFFFF"/>
                </a:solidFill>
              </a:rPr>
              <a:t> create </a:t>
            </a:r>
            <a:r>
              <a:rPr lang="en-US" sz="2400" dirty="0" err="1">
                <a:solidFill>
                  <a:srgbClr val="FFFFFF"/>
                </a:solidFill>
              </a:rPr>
              <a:t>DevdayDaNang</a:t>
            </a:r>
            <a:r>
              <a:rPr lang="en-US" sz="2400" dirty="0">
                <a:solidFill>
                  <a:srgbClr val="FFFFFF"/>
                </a:solidFill>
              </a:rPr>
              <a:t> –template </a:t>
            </a:r>
            <a:r>
              <a:rPr lang="en-US" sz="2400" dirty="0" err="1">
                <a:solidFill>
                  <a:srgbClr val="FFFFFF"/>
                </a:solidFill>
              </a:rPr>
              <a:t>nativescript</a:t>
            </a:r>
            <a:r>
              <a:rPr lang="en-US" sz="2400" dirty="0">
                <a:solidFill>
                  <a:srgbClr val="FFFFFF"/>
                </a:solidFill>
              </a:rPr>
              <a:t>-template-ng-tutorial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C:\DevdayDaNang&gt;tns run android/</a:t>
            </a:r>
            <a:r>
              <a:rPr lang="en-US" sz="2400" dirty="0" err="1">
                <a:solidFill>
                  <a:srgbClr val="FFFFFF"/>
                </a:solidFill>
              </a:rPr>
              <a:t>ios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5" name="Picture 2" descr="NativeScript logo.png">
            <a:extLst>
              <a:ext uri="{FF2B5EF4-FFF2-40B4-BE49-F238E27FC236}">
                <a16:creationId xmlns:a16="http://schemas.microsoft.com/office/drawing/2014/main" xmlns="" id="{2F8AB511-2396-4299-91CC-E973FC761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r="-5" b="74"/>
          <a:stretch/>
        </p:blipFill>
        <p:spPr bwMode="auto">
          <a:xfrm>
            <a:off x="10093060" y="1345934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203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Firebase logo">
            <a:extLst>
              <a:ext uri="{FF2B5EF4-FFF2-40B4-BE49-F238E27FC236}">
                <a16:creationId xmlns:a16="http://schemas.microsoft.com/office/drawing/2014/main" xmlns="" id="{3D773766-3654-458C-AF47-431BA6623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3" b="-3"/>
          <a:stretch/>
        </p:blipFill>
        <p:spPr bwMode="auto">
          <a:xfrm>
            <a:off x="10279440" y="1183005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4BB7693-C0E5-473E-999D-E4E94BF96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508867"/>
            <a:ext cx="10972800" cy="4166128"/>
          </a:xfrm>
        </p:spPr>
        <p:txBody>
          <a:bodyPr anchor="t">
            <a:normAutofit/>
          </a:bodyPr>
          <a:lstStyle/>
          <a:p>
            <a:r>
              <a:rPr lang="en-US" sz="2400" dirty="0"/>
              <a:t>Setup firebase project in </a:t>
            </a:r>
            <a:r>
              <a:rPr lang="en-US" sz="2400" dirty="0">
                <a:hlinkClick r:id="rId4"/>
              </a:rPr>
              <a:t>firebase.google.com</a:t>
            </a:r>
            <a:endParaRPr lang="en-US" sz="2400" dirty="0"/>
          </a:p>
          <a:p>
            <a:r>
              <a:rPr lang="en-US" sz="2400" dirty="0"/>
              <a:t>Download config files: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Android: </a:t>
            </a:r>
            <a:r>
              <a:rPr lang="en-US" i="1" dirty="0"/>
              <a:t>google-</a:t>
            </a:r>
            <a:r>
              <a:rPr lang="en-US" i="1" dirty="0" err="1"/>
              <a:t>services.json</a:t>
            </a:r>
            <a:endParaRPr lang="en-US" i="1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iOS: </a:t>
            </a:r>
            <a:r>
              <a:rPr lang="en-US" i="1" dirty="0" err="1"/>
              <a:t>GoogleService-Info.plist</a:t>
            </a: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94C4B1E-DCAD-449B-BA75-0D64F19E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1912474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033FE-B524-4213-81D2-F0019B19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446063F-0EC6-4A17-8961-C27064D9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790" y="2134556"/>
            <a:ext cx="6834420" cy="4228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5D1895-9788-4642-B7D9-D9C76A5B06B7}"/>
              </a:ext>
            </a:extLst>
          </p:cNvPr>
          <p:cNvSpPr txBox="1"/>
          <p:nvPr/>
        </p:nvSpPr>
        <p:spPr>
          <a:xfrm>
            <a:off x="609601" y="1303559"/>
            <a:ext cx="11181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690D7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* 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as </a:t>
            </a:r>
            <a:r>
              <a:rPr lang="en-US" sz="2400">
                <a:solidFill>
                  <a:srgbClr val="4690D7"/>
                </a:solidFill>
                <a:latin typeface="Courier New" panose="02070309020205020404" pitchFamily="49" charset="0"/>
              </a:rPr>
              <a:t>firebase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from </a:t>
            </a:r>
            <a:r>
              <a:rPr lang="en-US" sz="2400" dirty="0">
                <a:solidFill>
                  <a:srgbClr val="008800"/>
                </a:solidFill>
                <a:latin typeface="Courier New" panose="02070309020205020404" pitchFamily="49" charset="0"/>
              </a:rPr>
              <a:t>"</a:t>
            </a:r>
            <a:r>
              <a:rPr lang="en-US" sz="2400" dirty="0" err="1">
                <a:solidFill>
                  <a:srgbClr val="008800"/>
                </a:solidFill>
                <a:latin typeface="Courier New" panose="02070309020205020404" pitchFamily="49" charset="0"/>
              </a:rPr>
              <a:t>nativescript</a:t>
            </a:r>
            <a:r>
              <a:rPr lang="en-US" sz="2400" dirty="0">
                <a:solidFill>
                  <a:srgbClr val="008800"/>
                </a:solidFill>
                <a:latin typeface="Courier New" panose="02070309020205020404" pitchFamily="49" charset="0"/>
              </a:rPr>
              <a:t>-plugin-firebase“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5460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7923DA-E8F2-4904-AAAC-F7623BECA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32" y="1469467"/>
            <a:ext cx="2689042" cy="572436"/>
          </a:xfrm>
        </p:spPr>
        <p:txBody>
          <a:bodyPr>
            <a:noAutofit/>
          </a:bodyPr>
          <a:lstStyle/>
          <a:p>
            <a:pPr marL="0" indent="0" defTabSz="914400">
              <a:buNone/>
            </a:pPr>
            <a:r>
              <a:rPr lang="en-US" sz="2200" dirty="0">
                <a:solidFill>
                  <a:schemeClr val="tx1"/>
                </a:solidFill>
              </a:rPr>
              <a:t>Firebase collection: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033FE-B524-4213-81D2-F0019B19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Chat page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90176388-B851-494D-97A3-05F0F755E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780" y="1600536"/>
            <a:ext cx="7624291" cy="36933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chatCollection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firebase.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firestore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collection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SFMono-Regular"/>
              </a:rPr>
              <a:t>“chats"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1C69CF-B577-44D8-9991-AD770ADF2545}"/>
              </a:ext>
            </a:extLst>
          </p:cNvPr>
          <p:cNvSpPr txBox="1"/>
          <p:nvPr/>
        </p:nvSpPr>
        <p:spPr>
          <a:xfrm>
            <a:off x="243933" y="2926099"/>
            <a:ext cx="2558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Listen data changes: 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A89D49B0-1068-412E-BE84-2F7F28351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780" y="2926099"/>
            <a:ext cx="5486400" cy="36933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>
                <a:solidFill>
                  <a:srgbClr val="24292E"/>
                </a:solidFill>
                <a:latin typeface="SFMono-Regular"/>
              </a:rPr>
              <a:t>chatCollection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onSnapshot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lang="en-US" altLang="en-US" sz="2400" dirty="0">
                <a:latin typeface="SFMono-Regular"/>
              </a:rPr>
              <a:t>&lt;callback&gt;)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5F509A5-346E-470E-8D85-7A278FB95253}"/>
              </a:ext>
            </a:extLst>
          </p:cNvPr>
          <p:cNvSpPr txBox="1"/>
          <p:nvPr/>
        </p:nvSpPr>
        <p:spPr>
          <a:xfrm>
            <a:off x="243931" y="2230502"/>
            <a:ext cx="13055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Get data: 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D2362807-E06D-4AED-8A2C-65FE734E6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779" y="2230502"/>
            <a:ext cx="2987899" cy="36933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>
                <a:solidFill>
                  <a:srgbClr val="24292E"/>
                </a:solidFill>
                <a:latin typeface="SFMono-Regular"/>
              </a:rPr>
              <a:t>chatCollection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get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5E7F04C-83CF-406B-B784-A2CE4DFF7EA1}"/>
              </a:ext>
            </a:extLst>
          </p:cNvPr>
          <p:cNvSpPr txBox="1"/>
          <p:nvPr/>
        </p:nvSpPr>
        <p:spPr>
          <a:xfrm>
            <a:off x="243932" y="3748200"/>
            <a:ext cx="27933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Add, edit, delete data: 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C1F06234-6B43-430D-A612-9A88B4205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780" y="3748200"/>
            <a:ext cx="5486400" cy="36933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>
                <a:solidFill>
                  <a:srgbClr val="24292E"/>
                </a:solidFill>
                <a:latin typeface="SFMono-Regular"/>
              </a:rPr>
              <a:t>chatCollection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new_document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&gt;)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xmlns="" id="{88449AA8-0A4F-4BD2-B4D6-D8F101B7E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780" y="4467365"/>
            <a:ext cx="8641724" cy="36933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24292E"/>
                </a:solidFill>
                <a:latin typeface="SFMono-Regular"/>
              </a:rPr>
              <a:t>chatCollection.</a:t>
            </a:r>
            <a:r>
              <a:rPr lang="en-US" altLang="en-US" sz="2400" dirty="0">
                <a:solidFill>
                  <a:srgbClr val="7C53C7"/>
                </a:solidFill>
                <a:latin typeface="SFMono-Regular"/>
              </a:rPr>
              <a:t>doc</a:t>
            </a:r>
            <a:r>
              <a:rPr lang="en-US" altLang="en-US" sz="2400" dirty="0">
                <a:solidFill>
                  <a:srgbClr val="24292E"/>
                </a:solidFill>
                <a:latin typeface="SFMono-Regular"/>
              </a:rPr>
              <a:t>(&lt;</a:t>
            </a:r>
            <a:r>
              <a:rPr lang="en-US" altLang="en-US" sz="2400" dirty="0" err="1">
                <a:solidFill>
                  <a:srgbClr val="24292E"/>
                </a:solidFill>
                <a:latin typeface="SFMono-Regular"/>
              </a:rPr>
              <a:t>document_id</a:t>
            </a:r>
            <a:r>
              <a:rPr lang="en-US" altLang="en-US" sz="2400" dirty="0">
                <a:solidFill>
                  <a:srgbClr val="24292E"/>
                </a:solidFill>
                <a:latin typeface="SFMono-Regular"/>
              </a:rPr>
              <a:t>&gt;)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update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lang="en-US" altLang="en-US" sz="2400" dirty="0">
                <a:latin typeface="SFMono-Regular"/>
              </a:rPr>
              <a:t>&lt;</a:t>
            </a:r>
            <a:r>
              <a:rPr lang="en-US" altLang="en-US" sz="2400" dirty="0" err="1">
                <a:latin typeface="SFMono-Regular"/>
              </a:rPr>
              <a:t>new_document</a:t>
            </a:r>
            <a:r>
              <a:rPr lang="en-US" altLang="en-US" sz="2400" dirty="0">
                <a:latin typeface="SFMono-Regular"/>
              </a:rPr>
              <a:t>&gt;)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xmlns="" id="{66D265AB-DA1C-437D-91F4-E6F1F1CB0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780" y="5238930"/>
            <a:ext cx="6181859" cy="36933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24292E"/>
                </a:solidFill>
                <a:latin typeface="SFMono-Regular"/>
              </a:rPr>
              <a:t>chatCollection.</a:t>
            </a:r>
            <a:r>
              <a:rPr lang="en-US" altLang="en-US" sz="2400" dirty="0">
                <a:solidFill>
                  <a:srgbClr val="7C53C7"/>
                </a:solidFill>
                <a:latin typeface="SFMono-Regular"/>
              </a:rPr>
              <a:t>doc</a:t>
            </a:r>
            <a:r>
              <a:rPr lang="en-US" altLang="en-US" sz="2400" dirty="0">
                <a:solidFill>
                  <a:srgbClr val="24292E"/>
                </a:solidFill>
                <a:latin typeface="SFMono-Regular"/>
              </a:rPr>
              <a:t>(&lt;</a:t>
            </a:r>
            <a:r>
              <a:rPr lang="en-US" altLang="en-US" sz="2400" dirty="0" err="1">
                <a:solidFill>
                  <a:srgbClr val="24292E"/>
                </a:solidFill>
                <a:latin typeface="SFMono-Regular"/>
              </a:rPr>
              <a:t>document_id</a:t>
            </a:r>
            <a:r>
              <a:rPr lang="en-US" altLang="en-US" sz="2400" dirty="0">
                <a:solidFill>
                  <a:srgbClr val="24292E"/>
                </a:solidFill>
                <a:latin typeface="SFMono-Regular"/>
              </a:rPr>
              <a:t>&gt;).</a:t>
            </a:r>
            <a:r>
              <a:rPr lang="en-US" altLang="en-US" sz="2400" dirty="0">
                <a:solidFill>
                  <a:srgbClr val="6F42C1"/>
                </a:solidFill>
                <a:latin typeface="SFMono-Regular"/>
              </a:rPr>
              <a:t>delete()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080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quicktalkonline.com/wp-content/uploads/2018/02/34701855_xxl-696x374.jpg">
            <a:extLst>
              <a:ext uri="{FF2B5EF4-FFF2-40B4-BE49-F238E27FC236}">
                <a16:creationId xmlns:a16="http://schemas.microsoft.com/office/drawing/2014/main" xmlns="" id="{48DD91BF-2D21-4A2A-A082-CAF49388D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382283" y="896054"/>
            <a:ext cx="9427434" cy="506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883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Google Slides Templates Thank Your Attention">
            <a:extLst>
              <a:ext uri="{FF2B5EF4-FFF2-40B4-BE49-F238E27FC236}">
                <a16:creationId xmlns:a16="http://schemas.microsoft.com/office/drawing/2014/main" xmlns="" id="{54C6923B-DA89-49AE-A098-73224A871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423B7F01-CC86-4B0E-97AC-F7137775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13" y="2985802"/>
            <a:ext cx="3414373" cy="886397"/>
          </a:xfr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defTabSz="914400"/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692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D83B71F6-FFB5-4399-A00E-6034C2E5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BRANCHES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FB588052-4E62-448C-BE25-26D7045B0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20" y="1226060"/>
            <a:ext cx="11667959" cy="51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7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DACA45-20A2-49B3-833F-0AB1326527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17248" y="1891157"/>
            <a:ext cx="9557503" cy="8191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Ignite your app development with </a:t>
            </a:r>
            <a:r>
              <a:rPr lang="en-US" dirty="0" err="1">
                <a:solidFill>
                  <a:srgbClr val="3D5AFE"/>
                </a:solidFill>
              </a:rPr>
              <a:t>NativeScript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rgbClr val="FFCB2B"/>
                </a:solidFill>
              </a:rPr>
              <a:t>Firebase</a:t>
            </a:r>
            <a:endParaRPr lang="en-US" b="1" dirty="0">
              <a:solidFill>
                <a:srgbClr val="FFCB2B"/>
              </a:solidFill>
            </a:endParaRPr>
          </a:p>
        </p:txBody>
      </p:sp>
      <p:pic>
        <p:nvPicPr>
          <p:cNvPr id="1026" name="Picture 2" descr="NativeScript logo.png">
            <a:extLst>
              <a:ext uri="{FF2B5EF4-FFF2-40B4-BE49-F238E27FC236}">
                <a16:creationId xmlns:a16="http://schemas.microsoft.com/office/drawing/2014/main" xmlns="" id="{6EE1EF54-8A9B-42F3-B991-5D20C916A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609" y="3712782"/>
            <a:ext cx="1543233" cy="154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logo">
            <a:extLst>
              <a:ext uri="{FF2B5EF4-FFF2-40B4-BE49-F238E27FC236}">
                <a16:creationId xmlns:a16="http://schemas.microsoft.com/office/drawing/2014/main" xmlns="" id="{4DB48FCA-2F76-43F9-BCB6-C6E56A3A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54" y="3495724"/>
            <a:ext cx="1819936" cy="181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Add">
            <a:extLst>
              <a:ext uri="{FF2B5EF4-FFF2-40B4-BE49-F238E27FC236}">
                <a16:creationId xmlns:a16="http://schemas.microsoft.com/office/drawing/2014/main" xmlns="" id="{0C651D28-AA9E-42D5-889F-3588B8364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187494" y="4147692"/>
            <a:ext cx="673411" cy="67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1CC58F-BA80-4807-BCC8-EE0AD6C6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8155A8-A277-4E29-B76A-D1547914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0036"/>
            <a:ext cx="11360150" cy="4166128"/>
          </a:xfrm>
        </p:spPr>
        <p:txBody>
          <a:bodyPr/>
          <a:lstStyle/>
          <a:p>
            <a:r>
              <a:rPr lang="en-US" dirty="0"/>
              <a:t>Introduce </a:t>
            </a:r>
            <a:r>
              <a:rPr lang="en-US" dirty="0" err="1">
                <a:solidFill>
                  <a:srgbClr val="3D5AFE"/>
                </a:solidFill>
              </a:rPr>
              <a:t>NativeScript</a:t>
            </a:r>
            <a:endParaRPr lang="en-US" dirty="0">
              <a:solidFill>
                <a:srgbClr val="3D5AFE"/>
              </a:solidFill>
            </a:endParaRPr>
          </a:p>
          <a:p>
            <a:r>
              <a:rPr lang="en-US" dirty="0"/>
              <a:t>Introduce </a:t>
            </a:r>
            <a:r>
              <a:rPr lang="en-US" dirty="0">
                <a:solidFill>
                  <a:srgbClr val="FFCB2B"/>
                </a:solidFill>
              </a:rPr>
              <a:t>Firebase</a:t>
            </a:r>
          </a:p>
          <a:p>
            <a:r>
              <a:rPr lang="en-US" dirty="0"/>
              <a:t>Live demo</a:t>
            </a:r>
          </a:p>
          <a:p>
            <a:r>
              <a:rPr lang="en-US" dirty="0">
                <a:solidFill>
                  <a:schemeClr val="tx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03882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ativeScript logo.png">
            <a:extLst>
              <a:ext uri="{FF2B5EF4-FFF2-40B4-BE49-F238E27FC236}">
                <a16:creationId xmlns:a16="http://schemas.microsoft.com/office/drawing/2014/main" xmlns="" id="{544DDBB8-46EA-46D2-A427-41DC992A3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408" y="1673494"/>
            <a:ext cx="2701465" cy="270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FD74E4F-28BA-4701-8E19-A8FC6BC92E8B}"/>
              </a:ext>
            </a:extLst>
          </p:cNvPr>
          <p:cNvSpPr/>
          <p:nvPr/>
        </p:nvSpPr>
        <p:spPr>
          <a:xfrm>
            <a:off x="5021122" y="2424061"/>
            <a:ext cx="58575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 err="1">
                <a:solidFill>
                  <a:srgbClr val="3D5AFE"/>
                </a:solidFill>
              </a:rPr>
              <a:t>NativeScript</a:t>
            </a:r>
            <a:endParaRPr lang="en-US" sz="7200" dirty="0">
              <a:solidFill>
                <a:srgbClr val="3D5A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89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CF06345-D9BA-4CF1-A474-C84A41FC9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8" y="1027999"/>
            <a:ext cx="10170583" cy="4802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28FB833-C26A-4D75-B6CA-7759032E9D08}"/>
              </a:ext>
            </a:extLst>
          </p:cNvPr>
          <p:cNvSpPr txBox="1"/>
          <p:nvPr/>
        </p:nvSpPr>
        <p:spPr>
          <a:xfrm>
            <a:off x="5214551" y="4901514"/>
            <a:ext cx="790832" cy="4860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06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CABCB3E-3949-4722-ADC6-584717AED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233" y="1270245"/>
            <a:ext cx="4273940" cy="4840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8158CA3-F350-4F2C-8F12-F2097BF53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827" y="1270245"/>
            <a:ext cx="3689128" cy="4799833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xmlns="" id="{BC1697CC-72B9-4FC7-A3E7-82B55E7A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App &amp; </a:t>
            </a:r>
            <a:r>
              <a:rPr lang="en-US" dirty="0" err="1"/>
              <a:t>Hydrid</a:t>
            </a:r>
            <a:r>
              <a:rPr lang="en-US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26496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088D32-C1EC-4AF1-939D-70842FA9C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NativeScript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093225C-2018-456D-AFD4-05D2173BD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4418" y="1183004"/>
            <a:ext cx="8149511" cy="442441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Open source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JavaScript (“web skills”)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>
                <a:solidFill>
                  <a:srgbClr val="3D5AFE"/>
                </a:solidFill>
              </a:rPr>
              <a:t>truly</a:t>
            </a:r>
            <a:r>
              <a:rPr lang="en-US" dirty="0"/>
              <a:t> native mobile apps for iOS, Android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Write once, run everywhere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Integrates deeply with Angular and TypeScript</a:t>
            </a:r>
          </a:p>
        </p:txBody>
      </p:sp>
      <p:pic>
        <p:nvPicPr>
          <p:cNvPr id="5" name="Picture 2" descr="NativeScript logo.png">
            <a:extLst>
              <a:ext uri="{FF2B5EF4-FFF2-40B4-BE49-F238E27FC236}">
                <a16:creationId xmlns:a16="http://schemas.microsoft.com/office/drawing/2014/main" xmlns="" id="{834C6733-C203-4E0C-B959-43708C6DC0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685" y="2384241"/>
            <a:ext cx="2021944" cy="202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61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I color">
      <a:dk1>
        <a:srgbClr val="000000"/>
      </a:dk1>
      <a:lt1>
        <a:srgbClr val="FFFFFF"/>
      </a:lt1>
      <a:dk2>
        <a:srgbClr val="232323"/>
      </a:dk2>
      <a:lt2>
        <a:srgbClr val="FFFAE7"/>
      </a:lt2>
      <a:accent1>
        <a:srgbClr val="B8CCE4"/>
      </a:accent1>
      <a:accent2>
        <a:srgbClr val="D99694"/>
      </a:accent2>
      <a:accent3>
        <a:srgbClr val="C3D69B"/>
      </a:accent3>
      <a:accent4>
        <a:srgbClr val="B2A1C7"/>
      </a:accent4>
      <a:accent5>
        <a:srgbClr val="31859B"/>
      </a:accent5>
      <a:accent6>
        <a:srgbClr val="A5A5A5"/>
      </a:accent6>
      <a:hlink>
        <a:srgbClr val="FFC000"/>
      </a:hlink>
      <a:folHlink>
        <a:srgbClr val="C00000"/>
      </a:folHlink>
    </a:clrScheme>
    <a:fontScheme name="Arial_C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xon Active Vietnam">
  <a:themeElements>
    <a:clrScheme name="CI color">
      <a:dk1>
        <a:srgbClr val="000000"/>
      </a:dk1>
      <a:lt1>
        <a:srgbClr val="FFFFFF"/>
      </a:lt1>
      <a:dk2>
        <a:srgbClr val="232323"/>
      </a:dk2>
      <a:lt2>
        <a:srgbClr val="FFFAE7"/>
      </a:lt2>
      <a:accent1>
        <a:srgbClr val="B8CCE4"/>
      </a:accent1>
      <a:accent2>
        <a:srgbClr val="D99694"/>
      </a:accent2>
      <a:accent3>
        <a:srgbClr val="C3D69B"/>
      </a:accent3>
      <a:accent4>
        <a:srgbClr val="B2A1C7"/>
      </a:accent4>
      <a:accent5>
        <a:srgbClr val="31859B"/>
      </a:accent5>
      <a:accent6>
        <a:srgbClr val="A5A5A5"/>
      </a:accent6>
      <a:hlink>
        <a:srgbClr val="FFC000"/>
      </a:hlink>
      <a:folHlink>
        <a:srgbClr val="C00000"/>
      </a:folHlink>
    </a:clrScheme>
    <a:fontScheme name="Arial_C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AAVN_Presentation</Template>
  <TotalTime>658</TotalTime>
  <Words>1249</Words>
  <Application>Microsoft Office PowerPoint</Application>
  <PresentationFormat>Widescreen</PresentationFormat>
  <Paragraphs>154</Paragraphs>
  <Slides>26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Courier New</vt:lpstr>
      <vt:lpstr>Georgia</vt:lpstr>
      <vt:lpstr>Myriad Pro</vt:lpstr>
      <vt:lpstr>SFMono-Regular</vt:lpstr>
      <vt:lpstr>Times New Roman</vt:lpstr>
      <vt:lpstr>Wingdings</vt:lpstr>
      <vt:lpstr>Custom Design</vt:lpstr>
      <vt:lpstr>Axon Active Vietnam</vt:lpstr>
      <vt:lpstr>PowerPoint Presentation</vt:lpstr>
      <vt:lpstr>100% Swiss-owned</vt:lpstr>
      <vt:lpstr>OUR BRANCHES</vt:lpstr>
      <vt:lpstr>Ignite your app development with NativeScript and Firebase</vt:lpstr>
      <vt:lpstr>Agenda</vt:lpstr>
      <vt:lpstr>PowerPoint Presentation</vt:lpstr>
      <vt:lpstr>PowerPoint Presentation</vt:lpstr>
      <vt:lpstr>Web App &amp; Hydrid App</vt:lpstr>
      <vt:lpstr>What is NativeScript</vt:lpstr>
      <vt:lpstr>PowerPoint Presentation</vt:lpstr>
      <vt:lpstr>Problems</vt:lpstr>
      <vt:lpstr>Solution</vt:lpstr>
      <vt:lpstr>Firebase</vt:lpstr>
      <vt:lpstr>PowerPoint Presentation</vt:lpstr>
      <vt:lpstr>Authentication</vt:lpstr>
      <vt:lpstr>Authentication</vt:lpstr>
      <vt:lpstr>Cloud Firestore</vt:lpstr>
      <vt:lpstr>Cloud Firestore</vt:lpstr>
      <vt:lpstr>Live demo</vt:lpstr>
      <vt:lpstr>Result</vt:lpstr>
      <vt:lpstr>Installation</vt:lpstr>
      <vt:lpstr>Installation</vt:lpstr>
      <vt:lpstr>Login page</vt:lpstr>
      <vt:lpstr>Chat page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with Firebase</dc:title>
  <dc:creator>Phuc Hiếu</dc:creator>
  <cp:lastModifiedBy>admin</cp:lastModifiedBy>
  <cp:revision>117</cp:revision>
  <dcterms:created xsi:type="dcterms:W3CDTF">2018-03-19T14:53:36Z</dcterms:created>
  <dcterms:modified xsi:type="dcterms:W3CDTF">2018-04-08T13:14:22Z</dcterms:modified>
</cp:coreProperties>
</file>